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85" r:id="rId10"/>
    <p:sldId id="280" r:id="rId11"/>
    <p:sldId id="286" r:id="rId12"/>
    <p:sldId id="287" r:id="rId13"/>
    <p:sldId id="288" r:id="rId14"/>
    <p:sldId id="289" r:id="rId15"/>
    <p:sldId id="290" r:id="rId16"/>
    <p:sldId id="263" r:id="rId17"/>
    <p:sldId id="273" r:id="rId18"/>
    <p:sldId id="264" r:id="rId19"/>
    <p:sldId id="265" r:id="rId20"/>
    <p:sldId id="278" r:id="rId21"/>
    <p:sldId id="270" r:id="rId22"/>
    <p:sldId id="271" r:id="rId23"/>
    <p:sldId id="272" r:id="rId24"/>
    <p:sldId id="268" r:id="rId25"/>
    <p:sldId id="266" r:id="rId26"/>
    <p:sldId id="291" r:id="rId27"/>
    <p:sldId id="274" r:id="rId28"/>
    <p:sldId id="269" r:id="rId29"/>
  </p:sldIdLst>
  <p:sldSz cx="9144000" cy="6858000" type="screen4x3"/>
  <p:notesSz cx="7010400" cy="92964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6DD"/>
    <a:srgbClr val="00A0AE"/>
    <a:srgbClr val="EC4B2F"/>
    <a:srgbClr val="000000"/>
    <a:srgbClr val="4B2B4B"/>
    <a:srgbClr val="D1CAD2"/>
    <a:srgbClr val="B7A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 showGuides="1">
      <p:cViewPr varScale="1">
        <p:scale>
          <a:sx n="68" d="100"/>
          <a:sy n="68" d="100"/>
        </p:scale>
        <p:origin x="15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2022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1A4A96-82D9-489B-915B-218BDB102403}" type="datetimeFigureOut">
              <a:rPr lang="nl-BE" smtClean="0"/>
              <a:pPr/>
              <a:t>14/04/2025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17EFB8-940B-4475-A4F4-BBE959E163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1925427-6E8A-463A-9752-7D22F5CAF14A}" type="datetimeFigureOut">
              <a:rPr lang="nl-BE" smtClean="0"/>
              <a:pPr/>
              <a:t>14/04/2025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ED9555-764A-4B78-873A-3D7406AAEA2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Basic">
    <p:bg bwMode="gray"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589240"/>
            <a:ext cx="9144000" cy="360040"/>
          </a:xfrm>
          <a:prstGeom prst="rect">
            <a:avLst/>
          </a:prstGeom>
          <a:solidFill>
            <a:srgbClr val="00A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958000"/>
            <a:ext cx="9144000" cy="9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18000" rtlCol="0" anchor="ctr"/>
          <a:lstStyle/>
          <a:p>
            <a:pPr algn="ctr"/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084000"/>
            <a:ext cx="1980000" cy="432000"/>
          </a:xfrm>
          <a:prstGeom prst="rect">
            <a:avLst/>
          </a:prstGeom>
          <a:solidFill>
            <a:srgbClr val="EC4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57192"/>
            <a:ext cx="9144000" cy="1800000"/>
          </a:xfrm>
          <a:noFill/>
        </p:spPr>
        <p:txBody>
          <a:bodyPr wrap="square" lIns="720000" tIns="180000" rIns="720000" bIns="540000">
            <a:noAutofit/>
          </a:bodyPr>
          <a:lstStyle>
            <a:lvl1pPr marL="0" indent="0" algn="ctr">
              <a:buNone/>
              <a:defRPr sz="3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54" name="Title 153"/>
          <p:cNvSpPr>
            <a:spLocks noGrp="1"/>
          </p:cNvSpPr>
          <p:nvPr>
            <p:ph type="title"/>
          </p:nvPr>
        </p:nvSpPr>
        <p:spPr>
          <a:xfrm>
            <a:off x="0" y="1556992"/>
            <a:ext cx="9144000" cy="1800000"/>
          </a:xfrm>
          <a:noFill/>
        </p:spPr>
        <p:txBody>
          <a:bodyPr lIns="720000" tIns="540000" rIns="720000" bIns="180000" anchor="b" anchorCtr="0">
            <a:noAutofit/>
          </a:bodyPr>
          <a:lstStyle>
            <a:lvl1pPr algn="ctr">
              <a:lnSpc>
                <a:spcPct val="90000"/>
              </a:lnSpc>
              <a:defRPr sz="38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solidFill>
            <a:srgbClr val="EC4B2F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solidFill>
            <a:srgbClr val="00A0AE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3"/>
          </p:nvPr>
        </p:nvSpPr>
        <p:spPr>
          <a:xfrm>
            <a:off x="755576" y="6570000"/>
            <a:ext cx="990706" cy="200055"/>
          </a:xfrm>
          <a:solidFill>
            <a:schemeClr val="tx1"/>
          </a:solidFill>
        </p:spPr>
        <p:txBody>
          <a:bodyPr/>
          <a:lstStyle>
            <a:lvl1pPr>
              <a:defRPr sz="1300">
                <a:solidFill>
                  <a:srgbClr val="00A0AE"/>
                </a:solidFill>
              </a:defRPr>
            </a:lvl1pPr>
          </a:lstStyle>
          <a:p>
            <a:pPr algn="l"/>
            <a:endParaRPr lang="nl-B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2000"/>
            <a:ext cx="9144000" cy="4428000"/>
          </a:xfrm>
        </p:spPr>
        <p:txBody>
          <a:bodyPr bIns="144000"/>
          <a:lstStyle>
            <a:lvl1pPr marL="323850" indent="-323850">
              <a:spcBef>
                <a:spcPts val="400"/>
              </a:spcBef>
              <a:spcAft>
                <a:spcPts val="400"/>
              </a:spcAft>
              <a:buClrTx/>
              <a:defRPr/>
            </a:lvl1pPr>
            <a:lvl2pPr marL="723900" indent="-368300">
              <a:spcBef>
                <a:spcPts val="400"/>
              </a:spcBef>
              <a:spcAft>
                <a:spcPts val="400"/>
              </a:spcAft>
              <a:buClrTx/>
              <a:defRPr sz="2500"/>
            </a:lvl2pPr>
            <a:lvl3pPr marL="982663" indent="-258763">
              <a:spcBef>
                <a:spcPts val="400"/>
              </a:spcBef>
              <a:spcAft>
                <a:spcPts val="400"/>
              </a:spcAft>
              <a:buClrTx/>
              <a:defRPr sz="2300"/>
            </a:lvl3pPr>
            <a:lvl4pPr marL="1255713" indent="-273050">
              <a:spcBef>
                <a:spcPts val="400"/>
              </a:spcBef>
              <a:spcAft>
                <a:spcPts val="400"/>
              </a:spcAft>
              <a:buClrTx/>
              <a:defRPr sz="2000"/>
            </a:lvl4pPr>
            <a:lvl5pPr marL="1609725" indent="-258763">
              <a:spcBef>
                <a:spcPts val="600"/>
              </a:spcBef>
              <a:spcAft>
                <a:spcPts val="600"/>
              </a:spcAft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lIns="360000" tIns="180000" rIns="360000" bIns="144000"/>
          <a:lstStyle>
            <a:lvl1pPr>
              <a:defRPr>
                <a:solidFill>
                  <a:srgbClr val="00A0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80000" y="1141200"/>
            <a:ext cx="8748000" cy="0"/>
          </a:xfrm>
          <a:prstGeom prst="line">
            <a:avLst/>
          </a:prstGeom>
          <a:ln w="6350">
            <a:solidFill>
              <a:srgbClr val="00A0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l"/>
            <a:endParaRPr lang="nl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2000"/>
            <a:ext cx="9144000" cy="4734000"/>
          </a:xfrm>
        </p:spPr>
        <p:txBody>
          <a:bodyPr bIns="144000" numCol="2" spcCol="360000"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lIns="360000" tIns="180000" rIns="360000" bIns="144000"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80000" y="1141200"/>
            <a:ext cx="8748000" cy="0"/>
          </a:xfrm>
          <a:prstGeom prst="line">
            <a:avLst/>
          </a:prstGeom>
          <a:ln w="6350">
            <a:solidFill>
              <a:srgbClr val="00A0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nl-B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|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52000"/>
            <a:ext cx="4428000" cy="1097992"/>
          </a:xfrm>
        </p:spPr>
        <p:txBody>
          <a:bodyPr lIns="252000" tIns="252000" rIns="0" bIns="0" anchor="t" anchorCtr="0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285992"/>
            <a:ext cx="4428000" cy="3600000"/>
          </a:xfrm>
        </p:spPr>
        <p:txBody>
          <a:bodyPr lIns="252000" tIns="0" rIns="0"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032" y="1152000"/>
            <a:ext cx="4428000" cy="1097992"/>
          </a:xfrm>
        </p:spPr>
        <p:txBody>
          <a:bodyPr lIns="0" tIns="252000" rIns="252000" bIns="0" anchor="t" anchorCtr="0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032" y="2285992"/>
            <a:ext cx="4428000" cy="3600000"/>
          </a:xfrm>
        </p:spPr>
        <p:txBody>
          <a:bodyPr lIns="0" tIns="0" rIns="252000"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0000" y="1141200"/>
            <a:ext cx="8748000" cy="0"/>
          </a:xfrm>
          <a:prstGeom prst="line">
            <a:avLst/>
          </a:prstGeom>
          <a:ln w="6350">
            <a:solidFill>
              <a:srgbClr val="4B2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nl-B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4" name="Picture 13" descr="tm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36296" y="5976000"/>
            <a:ext cx="1652016" cy="8625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1 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20" y="1152000"/>
            <a:ext cx="5072098" cy="4734000"/>
          </a:xfrm>
        </p:spPr>
        <p:txBody>
          <a:bodyPr lIns="0" rIns="0" bIns="144000"/>
          <a:lstStyle>
            <a:lvl2pPr algn="l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lIns="360000" tIns="180000" rIns="360000" bIns="144000"/>
          <a:lstStyle>
            <a:lvl1pPr>
              <a:defRPr>
                <a:solidFill>
                  <a:srgbClr val="50C6D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80000" y="1141200"/>
            <a:ext cx="8748000" cy="0"/>
          </a:xfrm>
          <a:prstGeom prst="line">
            <a:avLst/>
          </a:prstGeom>
          <a:ln w="6350">
            <a:solidFill>
              <a:srgbClr val="4B2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87"/>
          <p:cNvSpPr>
            <a:spLocks noGrp="1"/>
          </p:cNvSpPr>
          <p:nvPr>
            <p:ph type="pic" sz="quarter" idx="10"/>
          </p:nvPr>
        </p:nvSpPr>
        <p:spPr>
          <a:xfrm>
            <a:off x="180000" y="1152000"/>
            <a:ext cx="3428992" cy="4734000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endParaRPr lang="nl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2" name="Picture 11" descr="tm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36296" y="5976000"/>
            <a:ext cx="1652016" cy="8625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5929313"/>
          </a:xfrm>
        </p:spPr>
        <p:txBody>
          <a:bodyPr/>
          <a:lstStyle>
            <a:lvl1pPr>
              <a:buClrTx/>
              <a:defRPr>
                <a:solidFill>
                  <a:srgbClr val="000000"/>
                </a:solidFill>
              </a:defRPr>
            </a:lvl1pPr>
            <a:lvl2pPr>
              <a:buClrTx/>
              <a:defRPr>
                <a:solidFill>
                  <a:srgbClr val="000000"/>
                </a:solidFill>
              </a:defRPr>
            </a:lvl2pPr>
            <a:lvl3pPr>
              <a:buClrTx/>
              <a:defRPr>
                <a:solidFill>
                  <a:srgbClr val="000000"/>
                </a:solidFill>
              </a:defRPr>
            </a:lvl3pPr>
            <a:lvl4pPr>
              <a:buClrTx/>
              <a:defRPr>
                <a:solidFill>
                  <a:srgbClr val="000000"/>
                </a:solidFill>
              </a:defRPr>
            </a:lvl4pPr>
            <a:lvl5pPr>
              <a:buClrTx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9" name="Picture 8" descr="tm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36296" y="5976000"/>
            <a:ext cx="1652016" cy="8625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1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endParaRPr lang="nl-B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9293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Picture 8" descr="tm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36296" y="5976000"/>
            <a:ext cx="1652016" cy="8625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F070-F1A4-4B40-BE6A-C0B77EF85119}" type="datetimeFigureOut">
              <a:rPr lang="nl-NL" smtClean="0"/>
              <a:t>14-4-2025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0EBC-9ECC-0149-B3D0-9C75C53B7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12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58024"/>
            <a:ext cx="9144000" cy="900000"/>
          </a:xfrm>
          <a:prstGeom prst="rect">
            <a:avLst/>
          </a:prstGeom>
          <a:solidFill>
            <a:srgbClr val="EC4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18000" rtlCol="0" anchor="ctr"/>
          <a:lstStyle/>
          <a:p>
            <a:pPr algn="ctr"/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0" y="6084000"/>
            <a:ext cx="1980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084000"/>
            <a:ext cx="4032424" cy="432000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0" rIns="144000" bIns="0" anchor="ctr" anchorCtr="0">
            <a:noAutofit/>
          </a:bodyPr>
          <a:lstStyle>
            <a:lvl1pPr algn="l">
              <a:lnSpc>
                <a:spcPct val="90000"/>
              </a:lnSpc>
              <a:defRPr sz="1500">
                <a:solidFill>
                  <a:srgbClr val="00A0AE"/>
                </a:solidFill>
                <a:latin typeface="Trebuchet MS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4"/>
          </p:nvPr>
        </p:nvSpPr>
        <p:spPr>
          <a:xfrm>
            <a:off x="360000" y="6084000"/>
            <a:ext cx="360000" cy="667148"/>
          </a:xfrm>
          <a:prstGeom prst="rect">
            <a:avLst/>
          </a:prstGeom>
          <a:solidFill>
            <a:srgbClr val="00A0AE"/>
          </a:solidFill>
        </p:spPr>
        <p:txBody>
          <a:bodyPr vert="horz" wrap="none" lIns="0" tIns="108000" rIns="0" bIns="0" rtlCol="0" anchor="ctr" anchorCtr="0">
            <a:noAutofit/>
          </a:bodyPr>
          <a:lstStyle>
            <a:lvl1pPr algn="ctr">
              <a:defRPr sz="2000" b="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fld id="{3B80295F-48CD-49FC-897A-CCEC919B807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ln w="0">
            <a:noFill/>
          </a:ln>
        </p:spPr>
        <p:txBody>
          <a:bodyPr vert="horz" lIns="360000" tIns="180000" rIns="360000" bIns="144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52000"/>
            <a:ext cx="9144000" cy="4428000"/>
          </a:xfrm>
          <a:prstGeom prst="rect">
            <a:avLst/>
          </a:prstGeom>
        </p:spPr>
        <p:txBody>
          <a:bodyPr vert="horz" lIns="432000" tIns="252000" rIns="43200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0" name="Date Placeholder 3"/>
          <p:cNvSpPr>
            <a:spLocks noGrp="1"/>
          </p:cNvSpPr>
          <p:nvPr>
            <p:ph type="dt" sz="half" idx="2"/>
          </p:nvPr>
        </p:nvSpPr>
        <p:spPr>
          <a:xfrm>
            <a:off x="755576" y="6570000"/>
            <a:ext cx="990706" cy="200055"/>
          </a:xfrm>
          <a:prstGeom prst="rect">
            <a:avLst/>
          </a:prstGeom>
          <a:solidFill>
            <a:srgbClr val="EC4B2F"/>
          </a:solidFill>
        </p:spPr>
        <p:txBody>
          <a:bodyPr wrap="none" lIns="108000" tIns="0" rIns="0" bIns="0" anchor="b" anchorCtr="0">
            <a:spAutoFit/>
          </a:bodyPr>
          <a:lstStyle>
            <a:lvl1pPr algn="r">
              <a:defRPr sz="13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 algn="l"/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78" r:id="rId3"/>
    <p:sldLayoutId id="2147483653" r:id="rId4"/>
    <p:sldLayoutId id="2147483679" r:id="rId5"/>
    <p:sldLayoutId id="2147483688" r:id="rId6"/>
    <p:sldLayoutId id="2147483687" r:id="rId7"/>
    <p:sldLayoutId id="2147483689" r:id="rId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all" baseline="0">
          <a:solidFill>
            <a:srgbClr val="EC4B2F"/>
          </a:solidFill>
          <a:latin typeface="Trebuchet MS" pitchFamily="34" charset="0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Tx/>
        <a:buSzPct val="90000"/>
        <a:buFont typeface="Verdana" pitchFamily="34" charset="0"/>
        <a:buChar char="•"/>
        <a:defRPr sz="3000" kern="1200">
          <a:solidFill>
            <a:srgbClr val="000000"/>
          </a:solidFill>
          <a:latin typeface="Trebuchet MS" pitchFamily="34" charset="0"/>
          <a:ea typeface="+mn-ea"/>
          <a:cs typeface="+mn-cs"/>
        </a:defRPr>
      </a:lvl1pPr>
      <a:lvl2pPr marL="723900" indent="-3683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Tx/>
        <a:buFont typeface="Arial" pitchFamily="34" charset="0"/>
        <a:buChar char="−"/>
        <a:defRPr sz="2700" kern="1200">
          <a:solidFill>
            <a:srgbClr val="000000"/>
          </a:solidFill>
          <a:latin typeface="Trebuchet MS" pitchFamily="34" charset="0"/>
          <a:ea typeface="+mn-ea"/>
          <a:cs typeface="+mn-cs"/>
        </a:defRPr>
      </a:lvl2pPr>
      <a:lvl3pPr marL="982663" indent="-258763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Tx/>
        <a:buFont typeface="Arial" pitchFamily="34" charset="0"/>
        <a:buChar char="•"/>
        <a:defRPr sz="2400" kern="1200">
          <a:solidFill>
            <a:srgbClr val="000000"/>
          </a:solidFill>
          <a:latin typeface="Trebuchet MS" pitchFamily="34" charset="0"/>
          <a:ea typeface="+mn-ea"/>
          <a:cs typeface="+mn-cs"/>
        </a:defRPr>
      </a:lvl3pPr>
      <a:lvl4pPr marL="1255713" indent="-27305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Tx/>
        <a:buFont typeface="Arial" pitchFamily="34" charset="0"/>
        <a:buChar char="»"/>
        <a:defRPr sz="2100" kern="1200">
          <a:solidFill>
            <a:srgbClr val="000000"/>
          </a:solidFill>
          <a:latin typeface="Trebuchet MS" pitchFamily="34" charset="0"/>
          <a:ea typeface="+mn-ea"/>
          <a:cs typeface="+mn-cs"/>
        </a:defRPr>
      </a:lvl4pPr>
      <a:lvl5pPr marL="1609725" indent="-258763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tx1"/>
        </a:buClr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t.be/vrtmax/luister/radio/fragmenten/fragment~ec296cf2-624d-4fe8-8262-2df642426f9d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s7IExS483w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be/imgres?imgurl=http://static.squarespace.com/static/50f8531ee4b06f0de7daab7f/t/518cf39de4b0fc69d021a000/1368191904353/multichannel_marketing.jpg&amp;imgrefurl=http://www.outsidesource.com/blog/2013/4/23/making-sense-of-multi-channel-marketing&amp;h=744&amp;w=1000&amp;tbnid=lII4Ja0NY01j5M:&amp;zoom=1&amp;docid=UTZK8wNn2OTBRM&amp;ei=is4iVIqvA8HW7Qazs4DICw&amp;tbm=isch&amp;ved=0CCQQMygBMAE&amp;iact=rc&amp;uact=3&amp;dur=336&amp;page=1&amp;start=0&amp;ndsp=1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Consumentenpsychologie</a:t>
            </a:r>
            <a:br>
              <a:rPr lang="en-US" dirty="0"/>
            </a:br>
            <a:r>
              <a:rPr lang="en-US" dirty="0" err="1"/>
              <a:t>Hoofdstuk</a:t>
            </a:r>
            <a:r>
              <a:rPr lang="en-US" dirty="0"/>
              <a:t> X </a:t>
            </a:r>
            <a:br>
              <a:rPr lang="en-US" dirty="0"/>
            </a:br>
            <a:r>
              <a:rPr lang="en-US" dirty="0" err="1"/>
              <a:t>Verspreiding</a:t>
            </a:r>
            <a:r>
              <a:rPr lang="en-US" dirty="0"/>
              <a:t> van </a:t>
            </a:r>
            <a:r>
              <a:rPr lang="en-US" dirty="0" err="1"/>
              <a:t>innovaties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</a:t>
            </a:fld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14780A-0F56-8DC4-FB8E-4FDC272C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786" y="3383033"/>
            <a:ext cx="2429214" cy="35342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2400" b="1" dirty="0"/>
              <a:t>Waargenomen Risico </a:t>
            </a:r>
          </a:p>
          <a:p>
            <a:pPr lvl="0">
              <a:buNone/>
            </a:pPr>
            <a:r>
              <a:rPr lang="nl-NL" sz="1900" dirty="0"/>
              <a:t>- kan de aanvaarding bemoeilijken</a:t>
            </a:r>
          </a:p>
          <a:p>
            <a:pPr lvl="0">
              <a:buNone/>
            </a:pPr>
            <a:r>
              <a:rPr lang="nl-NL" sz="1900" dirty="0"/>
              <a:t>- financieel</a:t>
            </a:r>
          </a:p>
          <a:p>
            <a:pPr lvl="0">
              <a:buNone/>
            </a:pPr>
            <a:r>
              <a:rPr lang="nl-NL" sz="1900" dirty="0"/>
              <a:t>- fysiek</a:t>
            </a:r>
          </a:p>
          <a:p>
            <a:pPr lvl="0">
              <a:buNone/>
            </a:pPr>
            <a:r>
              <a:rPr lang="nl-NL" sz="1900" dirty="0"/>
              <a:t>- sociaal</a:t>
            </a:r>
          </a:p>
          <a:p>
            <a:endParaRPr lang="nl-NL" dirty="0"/>
          </a:p>
        </p:txBody>
      </p:sp>
      <p:pic>
        <p:nvPicPr>
          <p:cNvPr id="4" name="Picture 3" descr="../skydiv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9" y="4005064"/>
            <a:ext cx="3608366" cy="2202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 descr="../fietse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58" y="3965464"/>
            <a:ext cx="3264830" cy="2202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454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142984"/>
            <a:ext cx="8065294" cy="428638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nl-BE" sz="2400" b="1" dirty="0"/>
              <a:t>De zichtbaarheid van het gebruik</a:t>
            </a:r>
            <a:endParaRPr lang="nl-NL" sz="2400" b="1" dirty="0"/>
          </a:p>
          <a:p>
            <a:pPr lvl="0">
              <a:buNone/>
            </a:pPr>
            <a:r>
              <a:rPr lang="nl-BE" sz="2118" dirty="0"/>
              <a:t>- Hoge mate van zichtbaarheid zorgt voor snellere verspreiding</a:t>
            </a:r>
            <a:endParaRPr lang="nl-NL" sz="2118" dirty="0"/>
          </a:p>
          <a:p>
            <a:pPr lvl="0">
              <a:buNone/>
            </a:pPr>
            <a:r>
              <a:rPr lang="nl-BE" sz="2118" dirty="0"/>
              <a:t>- Opvallend vs. niet opvallend</a:t>
            </a:r>
            <a:endParaRPr lang="nl-NL" sz="2118" dirty="0"/>
          </a:p>
          <a:p>
            <a:pPr lvl="0">
              <a:buNone/>
            </a:pPr>
            <a:r>
              <a:rPr lang="nl-BE" sz="2118" dirty="0"/>
              <a:t>- Sportauto vs. verbrandingsketel</a:t>
            </a:r>
            <a:br>
              <a:rPr lang="nl-BE" sz="2118" dirty="0"/>
            </a:br>
            <a:br>
              <a:rPr lang="nl-BE" sz="2118" dirty="0"/>
            </a:br>
            <a:br>
              <a:rPr lang="nl-BE" sz="2118" dirty="0"/>
            </a:br>
            <a:br>
              <a:rPr lang="nl-BE" sz="2118" dirty="0"/>
            </a:br>
            <a:br>
              <a:rPr lang="nl-BE" sz="2118" dirty="0"/>
            </a:br>
            <a:endParaRPr lang="nl-BE" sz="2118" dirty="0"/>
          </a:p>
          <a:p>
            <a:pPr>
              <a:buNone/>
            </a:pPr>
            <a:r>
              <a:rPr lang="nl-BE" sz="2400" b="1" dirty="0"/>
              <a:t>Relatieve Voordeel</a:t>
            </a:r>
            <a:endParaRPr lang="nl-NL" sz="2400" b="1" dirty="0"/>
          </a:p>
          <a:p>
            <a:pPr lvl="0">
              <a:buNone/>
            </a:pPr>
            <a:r>
              <a:rPr lang="nl-BE" sz="2118" dirty="0"/>
              <a:t>- Product moet een duidelijk voordeel hebben t.o.v. bestaande producten</a:t>
            </a:r>
            <a:endParaRPr lang="nl-NL" sz="2118" dirty="0"/>
          </a:p>
          <a:p>
            <a:pPr lvl="0">
              <a:buNone/>
            </a:pPr>
            <a:r>
              <a:rPr lang="nl-BE" sz="2118" dirty="0"/>
              <a:t>- Relatieve voordeel &gt; Gedragskosten</a:t>
            </a:r>
            <a:endParaRPr lang="nl-NL" sz="2118" dirty="0"/>
          </a:p>
          <a:p>
            <a:pPr lvl="0"/>
            <a:endParaRPr lang="nl-BE" dirty="0"/>
          </a:p>
          <a:p>
            <a:pPr lvl="0"/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DA1B87-EACB-44C8-8431-EA9305EE6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30" b="12560"/>
          <a:stretch/>
        </p:blipFill>
        <p:spPr>
          <a:xfrm flipH="1">
            <a:off x="2260592" y="2707609"/>
            <a:ext cx="3221372" cy="14522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D3C9C1-19FC-4F50-BAE7-F28A7E252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525" y="2028773"/>
            <a:ext cx="1892591" cy="21629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353" y="1142984"/>
            <a:ext cx="8065294" cy="39636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b="1" dirty="0"/>
              <a:t>Een latente behoefte</a:t>
            </a:r>
          </a:p>
          <a:p>
            <a:pPr marL="0" indent="0">
              <a:buNone/>
            </a:pPr>
            <a:r>
              <a:rPr lang="nl-NL" sz="2000" dirty="0"/>
              <a:t>- nieuwe mogelijkheden</a:t>
            </a:r>
          </a:p>
          <a:p>
            <a:endParaRPr lang="nl-NL" sz="2200" b="1" u="sng" dirty="0"/>
          </a:p>
          <a:p>
            <a:pPr>
              <a:buNone/>
            </a:pPr>
            <a:r>
              <a:rPr lang="nl-NL" b="1" dirty="0"/>
              <a:t>De probeerbaarheid</a:t>
            </a:r>
          </a:p>
          <a:p>
            <a:pPr marL="0" indent="0">
              <a:buNone/>
            </a:pPr>
            <a:r>
              <a:rPr lang="nl-NL" sz="2000" dirty="0"/>
              <a:t>- zonder risico of verplichting</a:t>
            </a:r>
          </a:p>
          <a:p>
            <a:pPr marL="0" indent="0">
              <a:buNone/>
            </a:pPr>
            <a:r>
              <a:rPr lang="nl-NL" sz="2000" dirty="0"/>
              <a:t>- eerste contact met product</a:t>
            </a:r>
          </a:p>
          <a:p>
            <a:pPr marL="0" indent="0">
              <a:buNone/>
            </a:pPr>
            <a:r>
              <a:rPr lang="nl-NL" sz="2000" dirty="0"/>
              <a:t>- demo’s</a:t>
            </a:r>
          </a:p>
          <a:p>
            <a:pPr>
              <a:buNone/>
            </a:pPr>
            <a:endParaRPr lang="nl-NL" sz="2400" b="1" u="sng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7CED96-D324-4FC7-9766-60CE46D1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795" y="3507173"/>
            <a:ext cx="4065563" cy="1692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 descr="Afbeeldingsresultaat voor VIAGRA">
            <a:extLst>
              <a:ext uri="{FF2B5EF4-FFF2-40B4-BE49-F238E27FC236}">
                <a16:creationId xmlns:a16="http://schemas.microsoft.com/office/drawing/2014/main" id="{651F9EFC-F235-4F71-8D6F-393A571AC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20" y="967830"/>
            <a:ext cx="2693543" cy="21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2919" y="1993393"/>
            <a:ext cx="8065294" cy="37661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400" b="1" dirty="0"/>
              <a:t>De complexiteit</a:t>
            </a:r>
          </a:p>
          <a:p>
            <a:pPr>
              <a:buNone/>
            </a:pPr>
            <a:r>
              <a:rPr lang="nl-NL" sz="1800" dirty="0"/>
              <a:t> - Kraken of maken?</a:t>
            </a:r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0254"/>
            <a:ext cx="2397622" cy="2743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5F1802E-47AC-3A48-07FD-D84548C1836F}"/>
              </a:ext>
            </a:extLst>
          </p:cNvPr>
          <p:cNvSpPr txBox="1"/>
          <p:nvPr/>
        </p:nvSpPr>
        <p:spPr>
          <a:xfrm>
            <a:off x="3979070" y="469989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https://www.vrt.be/vrtmax/luister/radio/fragmenten/fragment~ec296cf2-624d-4fe8-8262-2df642426f9d/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2E30981-9526-F41C-1AF7-2182D7728C0A}"/>
              </a:ext>
            </a:extLst>
          </p:cNvPr>
          <p:cNvSpPr txBox="1"/>
          <p:nvPr/>
        </p:nvSpPr>
        <p:spPr>
          <a:xfrm>
            <a:off x="3979070" y="4288189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milieubox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0DDEBB-6328-FE36-4A03-FD4E2258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047" y="1524600"/>
            <a:ext cx="2566046" cy="24298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nl-NL" sz="2400" b="1" dirty="0">
                <a:solidFill>
                  <a:prstClr val="black"/>
                </a:solidFill>
              </a:rPr>
              <a:t>Een goede verkrijgbaarheid (= Beschikbaarheid?)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59" y="2607900"/>
            <a:ext cx="7559813" cy="37670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306" y="1252190"/>
            <a:ext cx="8065294" cy="435361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nl-NL" sz="2400" b="1" dirty="0"/>
              <a:t>Een te hoge prijs</a:t>
            </a:r>
          </a:p>
          <a:p>
            <a:pPr>
              <a:buFontTx/>
              <a:buChar char="-"/>
            </a:pPr>
            <a:r>
              <a:rPr lang="nl-NL" sz="1800" dirty="0"/>
              <a:t> tijdens introductiefase aanzienlijk hoog = belemmering verspreiding</a:t>
            </a:r>
          </a:p>
          <a:p>
            <a:pPr>
              <a:buFontTx/>
              <a:buChar char="-"/>
            </a:pPr>
            <a:r>
              <a:rPr lang="nl-NL" sz="1800" dirty="0"/>
              <a:t> Bv. </a:t>
            </a:r>
            <a:r>
              <a:rPr lang="nl-NL" sz="1800" dirty="0" err="1"/>
              <a:t>Balmain</a:t>
            </a:r>
            <a:r>
              <a:rPr lang="nl-NL" sz="1800" dirty="0"/>
              <a:t> Paris – H&amp;M collectie</a:t>
            </a:r>
          </a:p>
          <a:p>
            <a:pPr>
              <a:buNone/>
            </a:pPr>
            <a:r>
              <a:rPr lang="nl-NL" sz="1800" dirty="0"/>
              <a:t>- 	voordeel: ‘exclusief product’</a:t>
            </a:r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endParaRPr lang="nl-NL" sz="2400" b="1" u="sng" dirty="0"/>
          </a:p>
          <a:p>
            <a:pPr>
              <a:buNone/>
            </a:pPr>
            <a:r>
              <a:rPr lang="nl-NL" sz="2400" b="1" dirty="0"/>
              <a:t>Een goede marketing-</a:t>
            </a:r>
            <a:br>
              <a:rPr lang="nl-NL" sz="2400" b="1" dirty="0"/>
            </a:br>
            <a:r>
              <a:rPr lang="nl-NL" sz="2400" b="1" dirty="0" err="1"/>
              <a:t>communicatiestratgie</a:t>
            </a:r>
            <a:endParaRPr lang="nl-NL" sz="2400" b="1" dirty="0"/>
          </a:p>
          <a:p>
            <a:pPr>
              <a:buFontTx/>
              <a:buChar char="-"/>
            </a:pPr>
            <a:r>
              <a:rPr lang="nl-NL" sz="1800" dirty="0"/>
              <a:t> een goede marketingcommunicatie </a:t>
            </a:r>
            <a:br>
              <a:rPr lang="nl-NL" sz="1800" dirty="0"/>
            </a:br>
            <a:r>
              <a:rPr lang="nl-NL" sz="1800" dirty="0"/>
              <a:t> = nieuwe eigenschappen worden</a:t>
            </a:r>
            <a:br>
              <a:rPr lang="nl-NL" sz="1800" dirty="0"/>
            </a:br>
            <a:r>
              <a:rPr lang="nl-NL" sz="1800" dirty="0"/>
              <a:t>   gecommuniceerd</a:t>
            </a:r>
          </a:p>
          <a:p>
            <a:pPr marL="0" indent="0">
              <a:buNone/>
            </a:pPr>
            <a:endParaRPr lang="nl-NL" sz="1200" dirty="0"/>
          </a:p>
          <a:p>
            <a:endParaRPr lang="nl-NL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36485"/>
            <a:ext cx="3496045" cy="21850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10.4 het aanvaardingsproces?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17229"/>
            <a:ext cx="5060907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Diverse consumenten verschillen op het gebied van snelheid van aanvaarding van innovatieve producten en op het gebied van beïnvloeding van andere consumenten. </a:t>
            </a:r>
            <a:br>
              <a:rPr lang="nl-BE" dirty="0"/>
            </a:br>
            <a:endParaRPr lang="nl-BE" dirty="0"/>
          </a:p>
          <a:p>
            <a:r>
              <a:rPr lang="nl-BE" dirty="0"/>
              <a:t>Rogers onderscheidt vijf typen van consumenten.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10.5 het verspreidingsproces?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Vijf typen van consumenten: </a:t>
            </a:r>
          </a:p>
          <a:p>
            <a:pPr>
              <a:buNone/>
            </a:pPr>
            <a:r>
              <a:rPr lang="nl-BE" dirty="0"/>
              <a:t>	innovators</a:t>
            </a:r>
          </a:p>
          <a:p>
            <a:pPr>
              <a:buNone/>
            </a:pPr>
            <a:r>
              <a:rPr lang="nl-BE" dirty="0"/>
              <a:t>	early adopters</a:t>
            </a:r>
          </a:p>
          <a:p>
            <a:pPr>
              <a:buNone/>
            </a:pPr>
            <a:r>
              <a:rPr lang="nl-BE" dirty="0"/>
              <a:t>	early majority</a:t>
            </a:r>
            <a:br>
              <a:rPr lang="nl-BE" dirty="0"/>
            </a:br>
            <a:r>
              <a:rPr lang="nl-BE" dirty="0"/>
              <a:t>late majority</a:t>
            </a:r>
          </a:p>
          <a:p>
            <a:pPr>
              <a:buNone/>
            </a:pPr>
            <a:r>
              <a:rPr lang="nl-BE" dirty="0"/>
              <a:t>	laggards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10.5 Het verspreidingsproces?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18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10.5  Het verspreidingsproces?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19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704864" cy="457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B7D4FCC-64D6-4AB2-A312-9F281CF4E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 toekomstige consument?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u="sng" dirty="0">
                <a:hlinkClick r:id="rId2"/>
              </a:rPr>
              <a:t>https://www.youtube.com/watch?v=s7IExS483wE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95B30A-DDAA-4838-A79B-F21707D8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INNOVATIES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3BD785-4213-44F1-BE0D-8969FB63F8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22A33C-7387-4FDD-9606-20FCF048D5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B21B8F-C7DC-47ED-9167-2281AAF8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7" y="3166873"/>
            <a:ext cx="6651127" cy="36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5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10.5   Het verspreidingsproces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65" y="1484784"/>
            <a:ext cx="903279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Wat zijn de eigenschappen van innovators en early adopters? </a:t>
            </a:r>
            <a:br>
              <a:rPr lang="nl-BE" dirty="0"/>
            </a:br>
            <a:r>
              <a:rPr lang="nl-BE" dirty="0"/>
              <a:t>- eerder hoog opgeleid; </a:t>
            </a:r>
            <a:br>
              <a:rPr lang="nl-BE" dirty="0"/>
            </a:br>
            <a:r>
              <a:rPr lang="nl-BE" dirty="0"/>
              <a:t>- goed inkomen; </a:t>
            </a:r>
            <a:br>
              <a:rPr lang="nl-BE" dirty="0"/>
            </a:br>
            <a:r>
              <a:rPr lang="nl-BE" dirty="0"/>
              <a:t>- eerder jong; </a:t>
            </a:r>
            <a:br>
              <a:rPr lang="nl-BE" dirty="0"/>
            </a:br>
            <a:r>
              <a:rPr lang="nl-BE" dirty="0"/>
              <a:t>- veel belangstelling voor de massamedia en sociale media. </a:t>
            </a:r>
          </a:p>
          <a:p>
            <a:r>
              <a:rPr lang="nl-BE" dirty="0"/>
              <a:t>Let wel consumenten kunnen in één gebied early adopter zijn, maar niet in een ander gebied.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10.5 Het verspreidingsproces?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10.5 het verspreidingsproces?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 descr="F:\foto's Jess en Fons\JessDonckersshopping@PIN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2669778" cy="400466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4008" y="234888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Jess Donckers is een early adopter als het over kleding gaat, maar niet als het over motoren gaat.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Bij de introductie van een innovatief product: een 360° communicatie</a:t>
            </a:r>
          </a:p>
          <a:p>
            <a:pPr>
              <a:buNone/>
            </a:pPr>
            <a:r>
              <a:rPr lang="nl-BE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10.6 Toepassingen in 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23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 descr="https://encrypted-tbn0.gstatic.com/images?q=tbn:ANd9GcRQ2i_0nNkLCGjr2v-NlL1KNeyX7Pfks775OstLTnqtz78B-Qjrfw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4320480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Op welke wijze kunnen we ervoor zorgen dat de innovatie zal passen in de levensstijl van de consumenten? </a:t>
            </a:r>
            <a:br>
              <a:rPr lang="nl-BE" dirty="0"/>
            </a:br>
            <a:r>
              <a:rPr lang="nl-BE" dirty="0"/>
              <a:t>Welke zijn de voordelen van cocreatie?</a:t>
            </a:r>
            <a:br>
              <a:rPr lang="nl-BE" dirty="0"/>
            </a:br>
            <a:r>
              <a:rPr lang="nl-BE" dirty="0"/>
              <a:t>- innovaties zullen sneller aanvaard worden; </a:t>
            </a:r>
            <a:br>
              <a:rPr lang="nl-BE" dirty="0"/>
            </a:br>
            <a:r>
              <a:rPr lang="nl-BE" dirty="0"/>
              <a:t>- snelle manier om informatie in te winnen; </a:t>
            </a:r>
            <a:br>
              <a:rPr lang="nl-BE" dirty="0"/>
            </a:br>
            <a:r>
              <a:rPr lang="nl-BE" dirty="0"/>
              <a:t>- consumenten zullen sterke relatie met bedrijf opbouwen; </a:t>
            </a:r>
            <a:br>
              <a:rPr lang="nl-BE" dirty="0"/>
            </a:br>
            <a:r>
              <a:rPr lang="nl-BE" dirty="0"/>
              <a:t>- consumenten voelen zich medeeigenaar en zullen optreden als ambassadeur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10.6 toepassingen in 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24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BE" dirty="0"/>
              <a:t>Marketing impulsen kunnen het verspreidingsproces in gang zetten maar niet beheersen. Verspreiding van nieuwe producten is een sociaal psychologisch proces.</a:t>
            </a:r>
          </a:p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10.6 toepassingen in 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3" descr="../Red-Bull-Car.png">
            <a:extLst>
              <a:ext uri="{FF2B5EF4-FFF2-40B4-BE49-F238E27FC236}">
                <a16:creationId xmlns:a16="http://schemas.microsoft.com/office/drawing/2014/main" id="{04671A88-4BC3-4274-ADF2-C36A6EFA13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5471672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0B0073B-FA6D-49B4-AF2D-3B56997C4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Bij de introductie van een nieuw product: gratis verdelen van producten. </a:t>
            </a:r>
          </a:p>
          <a:p>
            <a:endParaRPr lang="nl-BE" dirty="0"/>
          </a:p>
          <a:p>
            <a:r>
              <a:rPr lang="nl-BE" dirty="0"/>
              <a:t>In het verspreidingsproces spelen vooral de </a:t>
            </a:r>
            <a:r>
              <a:rPr lang="nl-BE" dirty="0" err="1"/>
              <a:t>early</a:t>
            </a:r>
            <a:r>
              <a:rPr lang="nl-BE" dirty="0"/>
              <a:t> adopters een grote rol. </a:t>
            </a:r>
            <a:br>
              <a:rPr lang="nl-BE" dirty="0"/>
            </a:br>
            <a:r>
              <a:rPr lang="nl-BE" dirty="0"/>
              <a:t>Hoe kunnen deze bereikt worden? </a:t>
            </a:r>
          </a:p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FC344B3-40B1-4FD1-B1F6-C46B572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10.6 TOEPASSINGEN IN MARKETING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7CC59C-3F12-428D-8DA6-2583A8634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26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40A89F-AA70-4483-ADB7-57E14849C7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84247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Innovaties zijn van levensbelang voor organisaties. </a:t>
            </a:r>
          </a:p>
          <a:p>
            <a:r>
              <a:rPr lang="nl-BE" dirty="0"/>
              <a:t>De wijze waarop innovaties in de markt gezet worden is van groot belang.</a:t>
            </a:r>
          </a:p>
          <a:p>
            <a:r>
              <a:rPr lang="nl-BE" dirty="0"/>
              <a:t>De verspreiding  van innovaties is een sociaal psychologisch proces dat niet beheerd wordt door marketingimpulsen. </a:t>
            </a:r>
          </a:p>
          <a:p>
            <a:r>
              <a:rPr lang="nl-BE" dirty="0"/>
              <a:t>In deze verspreiding spelen de early adopters een belangrijke rol.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Besluit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80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800000"/>
          </a:xfrm>
        </p:spPr>
        <p:txBody>
          <a:bodyPr/>
          <a:lstStyle/>
          <a:p>
            <a:r>
              <a:rPr lang="en-US" dirty="0" err="1"/>
              <a:t>Consumentenpsychologie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28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214780A-0F56-8DC4-FB8E-4FDC272C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278" y="3349062"/>
            <a:ext cx="2429214" cy="35342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innovaties</a:t>
            </a:r>
            <a:r>
              <a:rPr lang="en-US" dirty="0"/>
              <a:t>? </a:t>
            </a:r>
          </a:p>
          <a:p>
            <a:pPr>
              <a:buNone/>
            </a:pPr>
            <a:r>
              <a:rPr lang="en-US" dirty="0"/>
              <a:t>Kan </a:t>
            </a:r>
            <a:r>
              <a:rPr lang="en-US" dirty="0" err="1"/>
              <a:t>gaan</a:t>
            </a:r>
            <a:r>
              <a:rPr lang="en-US" dirty="0"/>
              <a:t> over </a:t>
            </a:r>
            <a:r>
              <a:rPr lang="en-US" dirty="0" err="1"/>
              <a:t>producten</a:t>
            </a:r>
            <a:r>
              <a:rPr lang="en-US" dirty="0"/>
              <a:t>/</a:t>
            </a:r>
            <a:r>
              <a:rPr lang="en-US" dirty="0" err="1"/>
              <a:t>diensten</a:t>
            </a:r>
            <a:r>
              <a:rPr lang="en-US" dirty="0"/>
              <a:t>/</a:t>
            </a:r>
            <a:r>
              <a:rPr lang="en-US" dirty="0" err="1"/>
              <a:t>ideeën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Kan </a:t>
            </a:r>
            <a:r>
              <a:rPr lang="en-US" dirty="0" err="1"/>
              <a:t>betrekking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op </a:t>
            </a:r>
            <a:r>
              <a:rPr lang="en-US" dirty="0" err="1"/>
              <a:t>aankoop</a:t>
            </a:r>
            <a:r>
              <a:rPr lang="en-US" dirty="0"/>
              <a:t>, </a:t>
            </a:r>
            <a:r>
              <a:rPr lang="en-US" dirty="0" err="1"/>
              <a:t>gebruik</a:t>
            </a:r>
            <a:r>
              <a:rPr lang="en-US" dirty="0"/>
              <a:t>, en</a:t>
            </a:r>
          </a:p>
          <a:p>
            <a:pPr>
              <a:buNone/>
            </a:pPr>
            <a:r>
              <a:rPr lang="en-US" dirty="0" err="1"/>
              <a:t>afdanken</a:t>
            </a:r>
            <a:r>
              <a:rPr lang="en-US" dirty="0"/>
              <a:t> van </a:t>
            </a:r>
            <a:r>
              <a:rPr lang="en-US" dirty="0" err="1"/>
              <a:t>producten</a:t>
            </a:r>
            <a:r>
              <a:rPr lang="en-US" dirty="0"/>
              <a:t>. Why?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Discontinue </a:t>
            </a:r>
            <a:r>
              <a:rPr lang="en-US" dirty="0" err="1"/>
              <a:t>innovaties</a:t>
            </a:r>
            <a:endParaRPr lang="en-US" dirty="0"/>
          </a:p>
          <a:p>
            <a:pPr>
              <a:buNone/>
            </a:pPr>
            <a:r>
              <a:rPr lang="en-US" dirty="0"/>
              <a:t>Continue </a:t>
            </a:r>
            <a:r>
              <a:rPr lang="en-US" dirty="0" err="1"/>
              <a:t>innovaties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Hoe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innovaties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 descr="C:\Program Files\Common Files\Microsoft Shared\Clipart\cagcat50\PE01682_.wmf">
            <a:extLst>
              <a:ext uri="{FF2B5EF4-FFF2-40B4-BE49-F238E27FC236}">
                <a16:creationId xmlns:a16="http://schemas.microsoft.com/office/drawing/2014/main" id="{EF1CBF41-B795-41B9-8815-7C18616E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08105" y="3548961"/>
            <a:ext cx="3275896" cy="32021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Discontinue innovaties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10.1 Hoe nieuw zijn innovaties?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 descr="http://www.livehacking.com/web/wp-content/uploads/2012/09/internet-explorer-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99" y="2213872"/>
            <a:ext cx="2488559" cy="2439264"/>
          </a:xfrm>
          <a:prstGeom prst="rect">
            <a:avLst/>
          </a:prstGeom>
          <a:noFill/>
        </p:spPr>
      </p:pic>
      <p:pic>
        <p:nvPicPr>
          <p:cNvPr id="1026" name="Picture 2" descr="What is AI? | Free Online Course | Be Connected">
            <a:extLst>
              <a:ext uri="{FF2B5EF4-FFF2-40B4-BE49-F238E27FC236}">
                <a16:creationId xmlns:a16="http://schemas.microsoft.com/office/drawing/2014/main" id="{8567FFD0-DF1F-BD9D-8712-8ED074FC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13872"/>
            <a:ext cx="4836182" cy="26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Semi-continue innovaties</a:t>
            </a:r>
          </a:p>
          <a:p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10.1 Hoe nieuw zijn innovaties?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 descr="http://www.s-web.jp/media/1/ipho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564904"/>
            <a:ext cx="1719833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Continue innovaties</a:t>
            </a:r>
          </a:p>
          <a:p>
            <a:pPr marL="0" indent="0">
              <a:buNone/>
            </a:pPr>
            <a:r>
              <a:rPr lang="nl-BE" dirty="0"/>
              <a:t>	Nu in extra hoeveelheid verpakt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10.1 Hoe nieuw zijn innovaties?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 descr="http://www.carpos.eu/images/detailed/22/691063_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80928"/>
            <a:ext cx="1728470" cy="260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Productinnovatie</a:t>
            </a:r>
          </a:p>
          <a:p>
            <a:r>
              <a:rPr lang="nl-BE" dirty="0"/>
              <a:t>Merkextensie</a:t>
            </a:r>
          </a:p>
          <a:p>
            <a:r>
              <a:rPr lang="nl-BE" dirty="0"/>
              <a:t>Lijnextensie</a:t>
            </a:r>
          </a:p>
          <a:p>
            <a:r>
              <a:rPr lang="nl-BE" dirty="0"/>
              <a:t>Productmodificatie</a:t>
            </a:r>
          </a:p>
          <a:p>
            <a:r>
              <a:rPr lang="nl-BE" dirty="0"/>
              <a:t>Geherpositoneerd product</a:t>
            </a:r>
          </a:p>
          <a:p>
            <a:endParaRPr lang="nl-BE" dirty="0"/>
          </a:p>
          <a:p>
            <a:pPr>
              <a:buNone/>
            </a:pPr>
            <a:r>
              <a:rPr lang="nl-BE" dirty="0"/>
              <a:t>Niet alle innovaties zijn succesvol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10.2 Welke typen van innovaties?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Inpasbaarheid in de levensstijl van de consument</a:t>
            </a:r>
          </a:p>
          <a:p>
            <a:r>
              <a:rPr lang="nl-BE" dirty="0"/>
              <a:t>Waargenomen risico</a:t>
            </a:r>
          </a:p>
          <a:p>
            <a:r>
              <a:rPr lang="nl-BE" dirty="0"/>
              <a:t>Zichtbaarheid van het gebruik</a:t>
            </a:r>
          </a:p>
          <a:p>
            <a:r>
              <a:rPr lang="nl-BE" dirty="0"/>
              <a:t>Relatieve voordeel </a:t>
            </a:r>
          </a:p>
          <a:p>
            <a:r>
              <a:rPr lang="nl-BE" dirty="0"/>
              <a:t>Latente behoefte</a:t>
            </a:r>
          </a:p>
          <a:p>
            <a:r>
              <a:rPr lang="nl-BE" dirty="0"/>
              <a:t>Probeerbaarheid</a:t>
            </a:r>
          </a:p>
          <a:p>
            <a:r>
              <a:rPr lang="nl-BE" dirty="0"/>
              <a:t>Complexiteit</a:t>
            </a:r>
          </a:p>
          <a:p>
            <a:r>
              <a:rPr lang="nl-BE" dirty="0"/>
              <a:t>Goede verkrijgbaarheid</a:t>
            </a:r>
          </a:p>
          <a:p>
            <a:r>
              <a:rPr lang="nl-BE" dirty="0"/>
              <a:t>Een aangepaste prijs</a:t>
            </a:r>
          </a:p>
          <a:p>
            <a:r>
              <a:rPr lang="nl-BE" dirty="0"/>
              <a:t>Goede marketingcommunicatie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10.3 Welke eigenschappen zorgen voor snelle verspreiding?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A0AE"/>
                </a:solidFill>
              </a:rPr>
              <a:t>10.3 Eigenschappen snelle verspreiding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15631"/>
            <a:ext cx="9144000" cy="442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400" b="1" dirty="0"/>
              <a:t>Inpasbaarheid in levensstijl</a:t>
            </a:r>
            <a:r>
              <a:rPr lang="nl-NL" sz="3097" dirty="0"/>
              <a:t> </a:t>
            </a:r>
          </a:p>
          <a:p>
            <a:pPr lvl="0">
              <a:buNone/>
            </a:pPr>
            <a:r>
              <a:rPr lang="nl-NL" sz="2000" dirty="0"/>
              <a:t>- kans op acceptatie </a:t>
            </a:r>
            <a:r>
              <a:rPr lang="nl-NL" sz="2000" dirty="0">
                <a:sym typeface="Symbol"/>
              </a:rPr>
              <a:t></a:t>
            </a:r>
            <a:endParaRPr lang="nl-NL" sz="2000" dirty="0"/>
          </a:p>
          <a:p>
            <a:pPr lvl="0">
              <a:buNone/>
            </a:pPr>
            <a:r>
              <a:rPr lang="nl-NL" sz="2000" dirty="0"/>
              <a:t>- continue vs. discontinue innovaties</a:t>
            </a:r>
          </a:p>
          <a:p>
            <a:pPr lvl="0">
              <a:buNone/>
            </a:pPr>
            <a:r>
              <a:rPr lang="nl-NL" sz="2000" dirty="0"/>
              <a:t>- invloed van land of cultuur</a:t>
            </a:r>
          </a:p>
          <a:p>
            <a:pPr lvl="0">
              <a:buNone/>
            </a:pPr>
            <a:r>
              <a:rPr lang="nl-NL" sz="1946" dirty="0"/>
              <a:t>- cocreatie</a:t>
            </a:r>
          </a:p>
          <a:p>
            <a:pPr lvl="0">
              <a:buNone/>
            </a:pPr>
            <a:endParaRPr lang="nl-NL" sz="3097" dirty="0"/>
          </a:p>
          <a:p>
            <a:endParaRPr lang="nl-NL" dirty="0"/>
          </a:p>
        </p:txBody>
      </p:sp>
      <p:pic>
        <p:nvPicPr>
          <p:cNvPr id="4" name="Picture 3" descr="../insectensnac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3" y="3645024"/>
            <a:ext cx="3748160" cy="28668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5" descr="../gezonde%20snac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67" y="3626134"/>
            <a:ext cx="3805518" cy="28801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M_presentatie_nl">
  <a:themeElements>
    <a:clrScheme name="Lessius">
      <a:dk1>
        <a:srgbClr val="003C72"/>
      </a:dk1>
      <a:lt1>
        <a:srgbClr val="FFFFFF"/>
      </a:lt1>
      <a:dk2>
        <a:srgbClr val="003C72"/>
      </a:dk2>
      <a:lt2>
        <a:srgbClr val="FFFFFF"/>
      </a:lt2>
      <a:accent1>
        <a:srgbClr val="00A9E5"/>
      </a:accent1>
      <a:accent2>
        <a:srgbClr val="67CBEF"/>
      </a:accent2>
      <a:accent3>
        <a:srgbClr val="CCEEFA"/>
      </a:accent3>
      <a:accent4>
        <a:srgbClr val="406D96"/>
      </a:accent4>
      <a:accent5>
        <a:srgbClr val="7F9DB9"/>
      </a:accent5>
      <a:accent6>
        <a:srgbClr val="BECEDD"/>
      </a:accent6>
      <a:hlink>
        <a:srgbClr val="118EFF"/>
      </a:hlink>
      <a:folHlink>
        <a:srgbClr val="7030A0"/>
      </a:folHlink>
    </a:clrScheme>
    <a:fontScheme name="Lessi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TM_presentatie_nl</Template>
  <TotalTime>91</TotalTime>
  <Words>736</Words>
  <Application>Microsoft Office PowerPoint</Application>
  <PresentationFormat>Diavoorstelling (4:3)</PresentationFormat>
  <Paragraphs>146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</vt:lpstr>
      <vt:lpstr>Symbol</vt:lpstr>
      <vt:lpstr>Trebuchet MS</vt:lpstr>
      <vt:lpstr>Verdana</vt:lpstr>
      <vt:lpstr>TM_presentatie_nl</vt:lpstr>
      <vt:lpstr>Consumentenpsychologie Hoofdstuk X  Verspreiding van innovaties</vt:lpstr>
      <vt:lpstr>INNOVATIES</vt:lpstr>
      <vt:lpstr>10.1 Hoe nieuw zijn innovaties? </vt:lpstr>
      <vt:lpstr>10.1 Hoe nieuw zijn innovaties?</vt:lpstr>
      <vt:lpstr>10.1 Hoe nieuw zijn innovaties?</vt:lpstr>
      <vt:lpstr>10.1 Hoe nieuw zijn innovaties?</vt:lpstr>
      <vt:lpstr>10.2 Welke typen van innovaties?</vt:lpstr>
      <vt:lpstr>10.3 Welke eigenschappen zorgen voor snelle verspreiding? </vt:lpstr>
      <vt:lpstr>10.3 Eigenschappen snelle verspreiding</vt:lpstr>
      <vt:lpstr>10.3 Eigenschappen snelle verspreiding</vt:lpstr>
      <vt:lpstr>10.3 Eigenschappen snelle verspreiding</vt:lpstr>
      <vt:lpstr>10.3 Eigenschappen snelle verspreiding</vt:lpstr>
      <vt:lpstr>10.3 Eigenschappen snelle verspreiding</vt:lpstr>
      <vt:lpstr>10.3 Eigenschappen snelle verspreiding</vt:lpstr>
      <vt:lpstr>10.3 Eigenschappen snelle verspreiding</vt:lpstr>
      <vt:lpstr>10.4 het aanvaardingsproces?</vt:lpstr>
      <vt:lpstr>10.5 het verspreidingsproces?</vt:lpstr>
      <vt:lpstr>10.5 Het verspreidingsproces? </vt:lpstr>
      <vt:lpstr>10.5  Het verspreidingsproces? </vt:lpstr>
      <vt:lpstr>10.5   Het verspreidingsproces</vt:lpstr>
      <vt:lpstr>10.5 Het verspreidingsproces? </vt:lpstr>
      <vt:lpstr>10.5 het verspreidingsproces? </vt:lpstr>
      <vt:lpstr>10.6 Toepassingen in Marketing</vt:lpstr>
      <vt:lpstr>10.6 toepassingen in marketing</vt:lpstr>
      <vt:lpstr>10.6 toepassingen in marketing</vt:lpstr>
      <vt:lpstr>10.6 TOEPASSINGEN IN MARKETING</vt:lpstr>
      <vt:lpstr>Besluit</vt:lpstr>
      <vt:lpstr>Consumentenpsychologie</vt:lpstr>
    </vt:vector>
  </TitlesOfParts>
  <Company>Lessius hogeschool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Hoofdstuk X Verspreiding van innovatie</dc:title>
  <dc:creator>gebruiker</dc:creator>
  <cp:lastModifiedBy>Guido Valkeneers</cp:lastModifiedBy>
  <cp:revision>49</cp:revision>
  <dcterms:created xsi:type="dcterms:W3CDTF">2014-10-24T20:07:48Z</dcterms:created>
  <dcterms:modified xsi:type="dcterms:W3CDTF">2025-04-14T14:54:16Z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337be75-dfbb-4261-9834-ac247c7dde13_Enabled">
    <vt:lpwstr>true</vt:lpwstr>
  </property>
  <property fmtid="{D5CDD505-2E9C-101B-9397-08002B2CF9AE}" pid="3" name="MSIP_Label_c337be75-dfbb-4261-9834-ac247c7dde13_SetDate">
    <vt:lpwstr>2025-01-15T08:24:11Z</vt:lpwstr>
  </property>
  <property fmtid="{D5CDD505-2E9C-101B-9397-08002B2CF9AE}" pid="4" name="MSIP_Label_c337be75-dfbb-4261-9834-ac247c7dde13_Method">
    <vt:lpwstr>Standard</vt:lpwstr>
  </property>
  <property fmtid="{D5CDD505-2E9C-101B-9397-08002B2CF9AE}" pid="5" name="MSIP_Label_c337be75-dfbb-4261-9834-ac247c7dde13_Name">
    <vt:lpwstr>Algemeen</vt:lpwstr>
  </property>
  <property fmtid="{D5CDD505-2E9C-101B-9397-08002B2CF9AE}" pid="6" name="MSIP_Label_c337be75-dfbb-4261-9834-ac247c7dde13_SiteId">
    <vt:lpwstr>77d33cc5-c9b4-4766-95c7-ed5b515e1cce</vt:lpwstr>
  </property>
  <property fmtid="{D5CDD505-2E9C-101B-9397-08002B2CF9AE}" pid="7" name="MSIP_Label_c337be75-dfbb-4261-9834-ac247c7dde13_ActionId">
    <vt:lpwstr>2064a898-1d11-4c24-87cc-6011272c05a3</vt:lpwstr>
  </property>
  <property fmtid="{D5CDD505-2E9C-101B-9397-08002B2CF9AE}" pid="8" name="MSIP_Label_c337be75-dfbb-4261-9834-ac247c7dde13_ContentBits">
    <vt:lpwstr>0</vt:lpwstr>
  </property>
</Properties>
</file>